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Antonio" charset="1" panose="02000503000000000000"/>
      <p:regular r:id="rId16"/>
    </p:embeddedFont>
    <p:embeddedFont>
      <p:font typeface="Antonio Bold" charset="1" panose="02000803000000000000"/>
      <p:regular r:id="rId17"/>
    </p:embeddedFont>
    <p:embeddedFont>
      <p:font typeface="Antonio Italics" charset="1" panose="02000503000000000000"/>
      <p:regular r:id="rId18"/>
    </p:embeddedFont>
    <p:embeddedFont>
      <p:font typeface="Antonio Bold Italics" charset="1" panose="02000803000000000000"/>
      <p:regular r:id="rId19"/>
    </p:embeddedFont>
    <p:embeddedFont>
      <p:font typeface="Antonio Light" charset="1" panose="02000303000000000000"/>
      <p:regular r:id="rId20"/>
    </p:embeddedFont>
    <p:embeddedFont>
      <p:font typeface="Antonio Light Italics" charset="1" panose="02000303000000000000"/>
      <p:regular r:id="rId21"/>
    </p:embeddedFont>
    <p:embeddedFont>
      <p:font typeface="Antonio Ultra-Bold" charset="1" panose="02000803000000000000"/>
      <p:regular r:id="rId22"/>
    </p:embeddedFont>
    <p:embeddedFont>
      <p:font typeface="Antonio Ultra-Bold Italics" charset="1" panose="02000803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70" Target="slides/slide27.xml" Type="http://schemas.openxmlformats.org/officeDocument/2006/relationships/slide"/><Relationship Id="rId71" Target="slides/slide28.xml" Type="http://schemas.openxmlformats.org/officeDocument/2006/relationships/slide"/><Relationship Id="rId72" Target="slides/slide29.xml" Type="http://schemas.openxmlformats.org/officeDocument/2006/relationships/slide"/><Relationship Id="rId73" Target="slides/slide30.xml" Type="http://schemas.openxmlformats.org/officeDocument/2006/relationships/slide"/><Relationship Id="rId74" Target="slides/slide31.xml" Type="http://schemas.openxmlformats.org/officeDocument/2006/relationships/slide"/><Relationship Id="rId75" Target="slides/slide32.xml" Type="http://schemas.openxmlformats.org/officeDocument/2006/relationships/slide"/><Relationship Id="rId76" Target="slides/slide33.xml" Type="http://schemas.openxmlformats.org/officeDocument/2006/relationships/slide"/><Relationship Id="rId77" Target="slides/slide3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brasilescola.uol.com.br/o-que-e/geografia/o-que-e-pib.ht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4173" y="1008740"/>
            <a:ext cx="3338725" cy="717383"/>
            <a:chOff x="0" y="0"/>
            <a:chExt cx="4451634" cy="956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8685" cy="956511"/>
            </a:xfrm>
            <a:custGeom>
              <a:avLst/>
              <a:gdLst/>
              <a:ahLst/>
              <a:cxnLst/>
              <a:rect r="r" b="b" t="t" l="l"/>
              <a:pathLst>
                <a:path h="956511" w="928685">
                  <a:moveTo>
                    <a:pt x="0" y="0"/>
                  </a:moveTo>
                  <a:lnTo>
                    <a:pt x="928685" y="0"/>
                  </a:lnTo>
                  <a:lnTo>
                    <a:pt x="928685" y="956511"/>
                  </a:lnTo>
                  <a:lnTo>
                    <a:pt x="0" y="95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98062" y="84787"/>
              <a:ext cx="3053571" cy="758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1"/>
                </a:lnSpc>
                <a:spcBef>
                  <a:spcPct val="0"/>
                </a:spcBef>
              </a:pPr>
              <a:r>
                <a:rPr lang="en-US" sz="1701">
                  <a:solidFill>
                    <a:srgbClr val="000000"/>
                  </a:solidFill>
                  <a:latin typeface="Open Sauce Bold"/>
                </a:rPr>
                <a:t>Trabalho de Economia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724175"/>
            <a:ext cx="8295772" cy="4838651"/>
            <a:chOff x="0" y="0"/>
            <a:chExt cx="11061030" cy="64515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3350"/>
              <a:ext cx="11061030" cy="291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500"/>
                </a:lnSpc>
              </a:pPr>
              <a:r>
                <a:rPr lang="en-US" sz="15000" spc="-675">
                  <a:solidFill>
                    <a:srgbClr val="000000"/>
                  </a:solidFill>
                  <a:latin typeface="Antonio Bold"/>
                </a:rPr>
                <a:t>PIB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74967"/>
              <a:ext cx="11061030" cy="327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Alunos: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Júlio Melo Campos - 22250349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Daniel Silveira Gonzalez - 22251338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Jakeline Gimaque de Mesquita - 22050618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Marinaldo de Souza Castro Junior - 22250356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Fabricio Lessa Lorenzi Filho - 22051554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8300" y="-106070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63415" y="2490212"/>
            <a:ext cx="1753501" cy="1144558"/>
          </a:xfrm>
          <a:custGeom>
            <a:avLst/>
            <a:gdLst/>
            <a:ahLst/>
            <a:cxnLst/>
            <a:rect r="r" b="b" t="t" l="l"/>
            <a:pathLst>
              <a:path h="1144558" w="1753501">
                <a:moveTo>
                  <a:pt x="0" y="0"/>
                </a:moveTo>
                <a:lnTo>
                  <a:pt x="1753501" y="0"/>
                </a:lnTo>
                <a:lnTo>
                  <a:pt x="1753501" y="1144558"/>
                </a:lnTo>
                <a:lnTo>
                  <a:pt x="0" y="114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0609" y="2085975"/>
            <a:ext cx="2026732" cy="1953032"/>
          </a:xfrm>
          <a:custGeom>
            <a:avLst/>
            <a:gdLst/>
            <a:ahLst/>
            <a:cxnLst/>
            <a:rect r="r" b="b" t="t" l="l"/>
            <a:pathLst>
              <a:path h="1953032" w="2026732">
                <a:moveTo>
                  <a:pt x="0" y="0"/>
                </a:moveTo>
                <a:lnTo>
                  <a:pt x="2026732" y="0"/>
                </a:lnTo>
                <a:lnTo>
                  <a:pt x="2026732" y="1953032"/>
                </a:lnTo>
                <a:lnTo>
                  <a:pt x="0" y="195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8484" y="4187738"/>
            <a:ext cx="9040558" cy="5149440"/>
          </a:xfrm>
          <a:custGeom>
            <a:avLst/>
            <a:gdLst/>
            <a:ahLst/>
            <a:cxnLst/>
            <a:rect r="r" b="b" t="t" l="l"/>
            <a:pathLst>
              <a:path h="5149440" w="9040558">
                <a:moveTo>
                  <a:pt x="0" y="0"/>
                </a:moveTo>
                <a:lnTo>
                  <a:pt x="9040557" y="0"/>
                </a:lnTo>
                <a:lnTo>
                  <a:pt x="9040557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3048" y="1038225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Nominal x PIB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210" y="9461003"/>
            <a:ext cx="187271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Disponível em: https://edisciplinas.usp.br/pluginfile.php/5515009/mod_resource/content/3/11%20Quantificando%20a%20renda%20nacional.pdf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396335" y="6446057"/>
            <a:ext cx="3495330" cy="2812243"/>
          </a:xfrm>
          <a:custGeom>
            <a:avLst/>
            <a:gdLst/>
            <a:ahLst/>
            <a:cxnLst/>
            <a:rect r="r" b="b" t="t" l="l"/>
            <a:pathLst>
              <a:path h="2812243" w="3495330">
                <a:moveTo>
                  <a:pt x="0" y="0"/>
                </a:moveTo>
                <a:lnTo>
                  <a:pt x="3495330" y="0"/>
                </a:lnTo>
                <a:lnTo>
                  <a:pt x="3495330" y="2812243"/>
                </a:lnTo>
                <a:lnTo>
                  <a:pt x="0" y="281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8529" y="1374439"/>
            <a:ext cx="2450943" cy="2468899"/>
          </a:xfrm>
          <a:custGeom>
            <a:avLst/>
            <a:gdLst/>
            <a:ahLst/>
            <a:cxnLst/>
            <a:rect r="r" b="b" t="t" l="l"/>
            <a:pathLst>
              <a:path h="2468899" w="2450943">
                <a:moveTo>
                  <a:pt x="0" y="0"/>
                </a:moveTo>
                <a:lnTo>
                  <a:pt x="2450942" y="0"/>
                </a:lnTo>
                <a:lnTo>
                  <a:pt x="2450942" y="2468899"/>
                </a:lnTo>
                <a:lnTo>
                  <a:pt x="0" y="246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624387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per capita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67923" y="-25205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6883703" y="2235449"/>
            <a:ext cx="0" cy="58161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54117" y="4675204"/>
            <a:ext cx="2305183" cy="2392171"/>
          </a:xfrm>
          <a:custGeom>
            <a:avLst/>
            <a:gdLst/>
            <a:ahLst/>
            <a:cxnLst/>
            <a:rect r="r" b="b" t="t" l="l"/>
            <a:pathLst>
              <a:path h="2392171" w="2305183">
                <a:moveTo>
                  <a:pt x="0" y="0"/>
                </a:moveTo>
                <a:lnTo>
                  <a:pt x="2305183" y="0"/>
                </a:lnTo>
                <a:lnTo>
                  <a:pt x="2305183" y="2392171"/>
                </a:lnTo>
                <a:lnTo>
                  <a:pt x="0" y="239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15204" y="4665679"/>
            <a:ext cx="6654036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</a:pPr>
            <a:r>
              <a:rPr lang="en-US" sz="6200" spc="-124">
                <a:solidFill>
                  <a:srgbClr val="FFFFFF"/>
                </a:solidFill>
                <a:latin typeface="Antonio Bold"/>
              </a:rPr>
              <a:t>PIB per capita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31759" y="787861"/>
            <a:ext cx="4752265" cy="2152226"/>
            <a:chOff x="0" y="0"/>
            <a:chExt cx="6336353" cy="28696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17857"/>
              <a:ext cx="6336353" cy="1951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</a:rPr>
                <a:t>Basicamente, a divisão do PIB pelo número de habitantes de uma determinada área, como estado ou país.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33635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DEFINIÇÃO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631759" y="3208989"/>
            <a:ext cx="475226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</a:rPr>
              <a:t>Segundo o IBGE, se refere a distribuição de renda em partes equilibradas.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1779" y="4688189"/>
            <a:ext cx="4752265" cy="183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</a:rPr>
              <a:t>Significa que, teoricamente, quanto maior o PIB per capita, maior o acesso à qualidade de vida e serviços cada pessoa possui.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36240" y="6878304"/>
            <a:ext cx="7253268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3" indent="-431796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uce"/>
              </a:rPr>
              <a:t>LOGO INDICADOR DE PADRÃO DE VIDA!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67923" y="-25205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6883703" y="2235449"/>
            <a:ext cx="0" cy="58161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36240" y="1745382"/>
            <a:ext cx="6796236" cy="6796236"/>
          </a:xfrm>
          <a:custGeom>
            <a:avLst/>
            <a:gdLst/>
            <a:ahLst/>
            <a:cxnLst/>
            <a:rect r="r" b="b" t="t" l="l"/>
            <a:pathLst>
              <a:path h="6796236" w="6796236">
                <a:moveTo>
                  <a:pt x="0" y="0"/>
                </a:moveTo>
                <a:lnTo>
                  <a:pt x="6796236" y="0"/>
                </a:lnTo>
                <a:lnTo>
                  <a:pt x="6796236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15204" y="4665679"/>
            <a:ext cx="6654036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</a:pPr>
            <a:r>
              <a:rPr lang="en-US" sz="6200" spc="-124">
                <a:solidFill>
                  <a:srgbClr val="FFFFFF"/>
                </a:solidFill>
                <a:latin typeface="Antonio Bold"/>
              </a:rPr>
              <a:t>PIB per capita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8849" y="8977630"/>
            <a:ext cx="541101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Disponível em: IPEAData  Histórico, FMI, PNAD IBGE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2956" y="889402"/>
            <a:ext cx="798280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Observa-se abaixo o PIB per capita nos estados brasileiros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67923" y="-25205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6883703" y="2235449"/>
            <a:ext cx="0" cy="58161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190934" y="1954971"/>
            <a:ext cx="10621055" cy="6377058"/>
          </a:xfrm>
          <a:custGeom>
            <a:avLst/>
            <a:gdLst/>
            <a:ahLst/>
            <a:cxnLst/>
            <a:rect r="r" b="b" t="t" l="l"/>
            <a:pathLst>
              <a:path h="6377058" w="10621055">
                <a:moveTo>
                  <a:pt x="0" y="0"/>
                </a:moveTo>
                <a:lnTo>
                  <a:pt x="10621054" y="0"/>
                </a:lnTo>
                <a:lnTo>
                  <a:pt x="10621054" y="6377058"/>
                </a:lnTo>
                <a:lnTo>
                  <a:pt x="0" y="637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15204" y="4665679"/>
            <a:ext cx="6654036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</a:pPr>
            <a:r>
              <a:rPr lang="en-US" sz="6200" spc="-124">
                <a:solidFill>
                  <a:srgbClr val="FFFFFF"/>
                </a:solidFill>
                <a:latin typeface="Antonio Bold"/>
              </a:rPr>
              <a:t>PIB per capita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0059" y="1361289"/>
            <a:ext cx="798280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Observa-se abaixo o PIB per capita nos países do mundo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18529" y="1374439"/>
            <a:ext cx="2450943" cy="2468899"/>
          </a:xfrm>
          <a:custGeom>
            <a:avLst/>
            <a:gdLst/>
            <a:ahLst/>
            <a:cxnLst/>
            <a:rect r="r" b="b" t="t" l="l"/>
            <a:pathLst>
              <a:path h="2468899" w="2450943">
                <a:moveTo>
                  <a:pt x="0" y="0"/>
                </a:moveTo>
                <a:lnTo>
                  <a:pt x="2450942" y="0"/>
                </a:lnTo>
                <a:lnTo>
                  <a:pt x="2450942" y="2468899"/>
                </a:lnTo>
                <a:lnTo>
                  <a:pt x="0" y="246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44475" y="6628934"/>
            <a:ext cx="2924996" cy="2887769"/>
          </a:xfrm>
          <a:custGeom>
            <a:avLst/>
            <a:gdLst/>
            <a:ahLst/>
            <a:cxnLst/>
            <a:rect r="r" b="b" t="t" l="l"/>
            <a:pathLst>
              <a:path h="2887769" w="2924996">
                <a:moveTo>
                  <a:pt x="0" y="0"/>
                </a:moveTo>
                <a:lnTo>
                  <a:pt x="2924996" y="0"/>
                </a:lnTo>
                <a:lnTo>
                  <a:pt x="2924996" y="2887769"/>
                </a:lnTo>
                <a:lnTo>
                  <a:pt x="0" y="288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095750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Desenvolvimento Econômico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8285" y="258623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Desenvolvimento Econômico</a:t>
            </a:r>
          </a:p>
        </p:txBody>
      </p:sp>
      <p:grpSp>
        <p:nvGrpSpPr>
          <p:cNvPr name="Group 3" id="3"/>
          <p:cNvGrpSpPr/>
          <p:nvPr/>
        </p:nvGrpSpPr>
        <p:grpSpPr>
          <a:xfrm rot="5399999">
            <a:off x="1188622" y="-10894149"/>
            <a:ext cx="14794787" cy="1479478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02069" y="249098"/>
            <a:ext cx="5167894" cy="266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8"/>
              </a:lnSpc>
            </a:pPr>
            <a:r>
              <a:rPr lang="en-US" sz="5873" spc="-117">
                <a:solidFill>
                  <a:srgbClr val="FFFFFF"/>
                </a:solidFill>
                <a:latin typeface="Antonio Bold"/>
              </a:rPr>
              <a:t>PIB e Desenvolvimento Econômico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9134475" y="4148293"/>
            <a:ext cx="4763" cy="53576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63385" y="3891113"/>
            <a:ext cx="832263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spc="-66">
                <a:solidFill>
                  <a:srgbClr val="000000"/>
                </a:solidFill>
                <a:latin typeface="Open Sauce Bold"/>
              </a:rPr>
              <a:t>0 que é Desenvolvimento Econômico 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449" y="4650211"/>
            <a:ext cx="77670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Além do aumento na quantidade de bens e serviços produzidos por uma economia, implica em mudanças de caráter qualitativo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449" y="6554050"/>
            <a:ext cx="8884026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Logo, para estimar a qualidade de vida de uma população a ONU concebeu o Índice de Desenvolvimento Humano - IDH, possuindo vários indicadores relevantes com o intuito de avaliar o desenvolvimento econômico de uma população (Renda per capta, distribuição da renda, condições sanitárias, etc.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6155" y="4650211"/>
            <a:ext cx="8601284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Tais indicadores são divididos em três dimensões:</a:t>
            </a:r>
          </a:p>
          <a:p>
            <a:pPr marL="1165860" indent="-388620" lvl="2">
              <a:lnSpc>
                <a:spcPts val="3240"/>
              </a:lnSpc>
              <a:buFont typeface="Arial"/>
              <a:buChar char="⚬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Vida longa e saudável: Expectativa de vida ao nascer;</a:t>
            </a:r>
          </a:p>
          <a:p>
            <a:pPr marL="1165860" indent="-388620" lvl="2">
              <a:lnSpc>
                <a:spcPts val="3240"/>
              </a:lnSpc>
              <a:buFont typeface="Arial"/>
              <a:buChar char="⚬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Acesso ao conhecimento: anos médios de estudos e anos esperados de escolaridade;</a:t>
            </a:r>
          </a:p>
          <a:p>
            <a:pPr marL="1165860" indent="-388620" lvl="2">
              <a:lnSpc>
                <a:spcPts val="3240"/>
              </a:lnSpc>
              <a:buFont typeface="Arial"/>
              <a:buChar char="⚬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Padrão de vida decente: PIB per capta.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6155" y="3891113"/>
            <a:ext cx="832263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spc="-66">
                <a:solidFill>
                  <a:srgbClr val="000000"/>
                </a:solidFill>
                <a:latin typeface="Open Sauce Bold"/>
              </a:rPr>
              <a:t>Como se relaciona ao PIB?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61514" y="6484023"/>
            <a:ext cx="2364971" cy="2364971"/>
          </a:xfrm>
          <a:custGeom>
            <a:avLst/>
            <a:gdLst/>
            <a:ahLst/>
            <a:cxnLst/>
            <a:rect r="r" b="b" t="t" l="l"/>
            <a:pathLst>
              <a:path h="2364971" w="2364971">
                <a:moveTo>
                  <a:pt x="0" y="0"/>
                </a:moveTo>
                <a:lnTo>
                  <a:pt x="2364972" y="0"/>
                </a:lnTo>
                <a:lnTo>
                  <a:pt x="2364972" y="2364972"/>
                </a:lnTo>
                <a:lnTo>
                  <a:pt x="0" y="2364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8285" y="4624387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Emprego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18529" y="1374439"/>
            <a:ext cx="2450943" cy="2468899"/>
          </a:xfrm>
          <a:custGeom>
            <a:avLst/>
            <a:gdLst/>
            <a:ahLst/>
            <a:cxnLst/>
            <a:rect r="r" b="b" t="t" l="l"/>
            <a:pathLst>
              <a:path h="2468899" w="2450943">
                <a:moveTo>
                  <a:pt x="0" y="0"/>
                </a:moveTo>
                <a:lnTo>
                  <a:pt x="2450942" y="0"/>
                </a:lnTo>
                <a:lnTo>
                  <a:pt x="2450942" y="2468899"/>
                </a:lnTo>
                <a:lnTo>
                  <a:pt x="0" y="246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9999">
            <a:off x="1188622" y="-108941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95504" y="7004318"/>
            <a:ext cx="2489476" cy="2489476"/>
          </a:xfrm>
          <a:custGeom>
            <a:avLst/>
            <a:gdLst/>
            <a:ahLst/>
            <a:cxnLst/>
            <a:rect r="r" b="b" t="t" l="l"/>
            <a:pathLst>
              <a:path h="2489476" w="2489476">
                <a:moveTo>
                  <a:pt x="0" y="0"/>
                </a:moveTo>
                <a:lnTo>
                  <a:pt x="2489477" y="0"/>
                </a:lnTo>
                <a:lnTo>
                  <a:pt x="2489477" y="2489477"/>
                </a:lnTo>
                <a:lnTo>
                  <a:pt x="0" y="248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24268" y="6812096"/>
            <a:ext cx="3781883" cy="2681699"/>
          </a:xfrm>
          <a:custGeom>
            <a:avLst/>
            <a:gdLst/>
            <a:ahLst/>
            <a:cxnLst/>
            <a:rect r="r" b="b" t="t" l="l"/>
            <a:pathLst>
              <a:path h="2681699" w="3781883">
                <a:moveTo>
                  <a:pt x="0" y="0"/>
                </a:moveTo>
                <a:lnTo>
                  <a:pt x="3781883" y="0"/>
                </a:lnTo>
                <a:lnTo>
                  <a:pt x="3781883" y="2681699"/>
                </a:lnTo>
                <a:lnTo>
                  <a:pt x="0" y="2681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02069" y="1136232"/>
            <a:ext cx="5167894" cy="887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8"/>
              </a:lnSpc>
            </a:pPr>
            <a:r>
              <a:rPr lang="en-US" sz="5873" spc="-117">
                <a:solidFill>
                  <a:srgbClr val="FFFFFF"/>
                </a:solidFill>
                <a:latin typeface="Antonio Bold"/>
              </a:rPr>
              <a:t>PIB e Emprego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907" y="4324350"/>
            <a:ext cx="1452221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podemos dizer que o crescimento do PIB está diretamente relacionado com a geração de empregos, assim como o aumento do número de empresas e possíveis investimentos.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8622" y="5766068"/>
            <a:ext cx="1452221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 spc="-54">
                <a:solidFill>
                  <a:srgbClr val="000000"/>
                </a:solidFill>
                <a:latin typeface="Open Sauce"/>
              </a:rPr>
              <a:t>O aumento das empresas e a geração de empregos têm como consequência o aumento da oferta dos produtos e serviços, o que contribui para o controle da inflação.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6131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23373" y="1549696"/>
            <a:ext cx="2241254" cy="2241254"/>
          </a:xfrm>
          <a:custGeom>
            <a:avLst/>
            <a:gdLst/>
            <a:ahLst/>
            <a:cxnLst/>
            <a:rect r="r" b="b" t="t" l="l"/>
            <a:pathLst>
              <a:path h="2241254" w="2241254">
                <a:moveTo>
                  <a:pt x="0" y="0"/>
                </a:moveTo>
                <a:lnTo>
                  <a:pt x="2241254" y="0"/>
                </a:lnTo>
                <a:lnTo>
                  <a:pt x="2241254" y="2241254"/>
                </a:lnTo>
                <a:lnTo>
                  <a:pt x="0" y="224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3373" y="6496050"/>
            <a:ext cx="2241254" cy="2241254"/>
          </a:xfrm>
          <a:custGeom>
            <a:avLst/>
            <a:gdLst/>
            <a:ahLst/>
            <a:cxnLst/>
            <a:rect r="r" b="b" t="t" l="l"/>
            <a:pathLst>
              <a:path h="2241254" w="2241254">
                <a:moveTo>
                  <a:pt x="0" y="0"/>
                </a:moveTo>
                <a:lnTo>
                  <a:pt x="2241254" y="0"/>
                </a:lnTo>
                <a:lnTo>
                  <a:pt x="2241254" y="2241254"/>
                </a:lnTo>
                <a:lnTo>
                  <a:pt x="0" y="2241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095750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Política Monetária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9E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2EC1E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1087709"/>
            <a:ext cx="40311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SUMÁRIO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21278" y="1460993"/>
            <a:ext cx="6826689" cy="7365014"/>
            <a:chOff x="0" y="0"/>
            <a:chExt cx="9102252" cy="98200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78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Definição de PIB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83344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Como calcular o PIB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14366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PIB nominal x PIB real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45387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PIB per capita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676409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PIB e desenvolvimento econômico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07431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PIB e emprego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538453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PIB e Política monetária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469475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>
                  <a:solidFill>
                    <a:srgbClr val="FFFFFF"/>
                  </a:solidFill>
                  <a:latin typeface="Open Sauce"/>
                </a:rPr>
                <a:t>PIB e comércio internacional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400549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 u="sng">
                  <a:solidFill>
                    <a:srgbClr val="FFFFFF"/>
                  </a:solidFill>
                  <a:latin typeface="Open Sauce"/>
                </a:rPr>
                <a:t>Histórico no Brasil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331624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>
                  <a:solidFill>
                    <a:srgbClr val="FFFFFF"/>
                  </a:solidFill>
                  <a:latin typeface="Open Sauce"/>
                </a:rPr>
                <a:t>Comparação internacional do PIB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262646"/>
              <a:ext cx="9102252" cy="55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910" indent="-272455" lvl="1">
                <a:lnSpc>
                  <a:spcPts val="3533"/>
                </a:lnSpc>
                <a:buFont typeface="Arial"/>
                <a:buChar char="•"/>
              </a:pPr>
              <a:r>
                <a:rPr lang="en-US" sz="2523">
                  <a:solidFill>
                    <a:srgbClr val="FFFFFF"/>
                  </a:solidFill>
                  <a:latin typeface="Open Sauce"/>
                </a:rPr>
                <a:t>Projeções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8300" y="-106070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9148763" y="4876800"/>
            <a:ext cx="0" cy="4381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213189" cy="1868967"/>
          </a:xfrm>
          <a:custGeom>
            <a:avLst/>
            <a:gdLst/>
            <a:ahLst/>
            <a:cxnLst/>
            <a:rect r="r" b="b" t="t" l="l"/>
            <a:pathLst>
              <a:path h="1868967" w="1213189">
                <a:moveTo>
                  <a:pt x="0" y="0"/>
                </a:moveTo>
                <a:lnTo>
                  <a:pt x="1213189" y="0"/>
                </a:lnTo>
                <a:lnTo>
                  <a:pt x="1213189" y="1868967"/>
                </a:lnTo>
                <a:lnTo>
                  <a:pt x="0" y="186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87650" y="1077358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3048" y="509587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Política Monetária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2468" y="4857750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O que é política monetária?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3072" y="4857750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Como se relacionam?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468" y="5918917"/>
            <a:ext cx="7116888" cy="238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Conj. medidas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Controla a oferta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Custo do dinheiro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Selic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3072" y="5918917"/>
            <a:ext cx="7116888" cy="17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Taxa de juros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Inflação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Câmbio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23384" y="1616392"/>
            <a:ext cx="2241233" cy="2241233"/>
          </a:xfrm>
          <a:custGeom>
            <a:avLst/>
            <a:gdLst/>
            <a:ahLst/>
            <a:cxnLst/>
            <a:rect r="r" b="b" t="t" l="l"/>
            <a:pathLst>
              <a:path h="2241233" w="2241233">
                <a:moveTo>
                  <a:pt x="0" y="0"/>
                </a:moveTo>
                <a:lnTo>
                  <a:pt x="2241232" y="0"/>
                </a:lnTo>
                <a:lnTo>
                  <a:pt x="2241232" y="2241233"/>
                </a:lnTo>
                <a:lnTo>
                  <a:pt x="0" y="224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3384" y="6429375"/>
            <a:ext cx="2241233" cy="2241233"/>
          </a:xfrm>
          <a:custGeom>
            <a:avLst/>
            <a:gdLst/>
            <a:ahLst/>
            <a:cxnLst/>
            <a:rect r="r" b="b" t="t" l="l"/>
            <a:pathLst>
              <a:path h="2241233" w="2241233">
                <a:moveTo>
                  <a:pt x="0" y="0"/>
                </a:moveTo>
                <a:lnTo>
                  <a:pt x="2241232" y="0"/>
                </a:lnTo>
                <a:lnTo>
                  <a:pt x="2241232" y="2241233"/>
                </a:lnTo>
                <a:lnTo>
                  <a:pt x="0" y="224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095750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Comércio Internacional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8300" y="-106070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9148763" y="4876800"/>
            <a:ext cx="0" cy="43815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213189" cy="1868967"/>
          </a:xfrm>
          <a:custGeom>
            <a:avLst/>
            <a:gdLst/>
            <a:ahLst/>
            <a:cxnLst/>
            <a:rect r="r" b="b" t="t" l="l"/>
            <a:pathLst>
              <a:path h="1868967" w="1213189">
                <a:moveTo>
                  <a:pt x="0" y="0"/>
                </a:moveTo>
                <a:lnTo>
                  <a:pt x="1213189" y="0"/>
                </a:lnTo>
                <a:lnTo>
                  <a:pt x="1213189" y="1868967"/>
                </a:lnTo>
                <a:lnTo>
                  <a:pt x="0" y="186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87650" y="1077358"/>
            <a:ext cx="1771650" cy="1771650"/>
          </a:xfrm>
          <a:custGeom>
            <a:avLst/>
            <a:gdLst/>
            <a:ahLst/>
            <a:cxnLst/>
            <a:rect r="r" b="b" t="t" l="l"/>
            <a:pathLst>
              <a:path h="1771650" w="1771650">
                <a:moveTo>
                  <a:pt x="0" y="0"/>
                </a:moveTo>
                <a:lnTo>
                  <a:pt x="1771650" y="0"/>
                </a:lnTo>
                <a:lnTo>
                  <a:pt x="1771650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49131" y="4782838"/>
            <a:ext cx="839591" cy="607654"/>
          </a:xfrm>
          <a:custGeom>
            <a:avLst/>
            <a:gdLst/>
            <a:ahLst/>
            <a:cxnLst/>
            <a:rect r="r" b="b" t="t" l="l"/>
            <a:pathLst>
              <a:path h="607654" w="839591">
                <a:moveTo>
                  <a:pt x="0" y="0"/>
                </a:moveTo>
                <a:lnTo>
                  <a:pt x="839591" y="0"/>
                </a:lnTo>
                <a:lnTo>
                  <a:pt x="839591" y="607654"/>
                </a:lnTo>
                <a:lnTo>
                  <a:pt x="0" y="60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6400" y="3835908"/>
            <a:ext cx="7315200" cy="2615184"/>
          </a:xfrm>
          <a:custGeom>
            <a:avLst/>
            <a:gdLst/>
            <a:ahLst/>
            <a:cxnLst/>
            <a:rect r="r" b="b" t="t" l="l"/>
            <a:pathLst>
              <a:path h="2615184" w="7315200">
                <a:moveTo>
                  <a:pt x="0" y="0"/>
                </a:moveTo>
                <a:lnTo>
                  <a:pt x="7315200" y="0"/>
                </a:lnTo>
                <a:lnTo>
                  <a:pt x="7315200" y="2615184"/>
                </a:lnTo>
                <a:lnTo>
                  <a:pt x="0" y="2615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93048" y="509587"/>
            <a:ext cx="751142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e Comércio Internacional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9916" y="3905565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Comércio internacional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916" y="4943790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PIB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2468" y="5918917"/>
            <a:ext cx="7116888" cy="17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Exportações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Importações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Investimento estrangeiro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33072" y="5918917"/>
            <a:ext cx="7116888" cy="178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Tamanho do mercado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Crescimento econômico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Competitividade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14097633" y="4791668"/>
            <a:ext cx="839591" cy="607654"/>
          </a:xfrm>
          <a:custGeom>
            <a:avLst/>
            <a:gdLst/>
            <a:ahLst/>
            <a:cxnLst/>
            <a:rect r="r" b="b" t="t" l="l"/>
            <a:pathLst>
              <a:path h="607654" w="839591">
                <a:moveTo>
                  <a:pt x="0" y="0"/>
                </a:moveTo>
                <a:lnTo>
                  <a:pt x="839591" y="0"/>
                </a:lnTo>
                <a:lnTo>
                  <a:pt x="839591" y="607654"/>
                </a:lnTo>
                <a:lnTo>
                  <a:pt x="0" y="60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67850" y="3977976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Comércio internacional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7850" y="5016201"/>
            <a:ext cx="820199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-76">
                <a:solidFill>
                  <a:srgbClr val="000000"/>
                </a:solidFill>
                <a:latin typeface="Canva Sans Bold"/>
              </a:rPr>
              <a:t>PIB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029ED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85371" y="2632587"/>
            <a:ext cx="13278256" cy="5541687"/>
          </a:xfrm>
          <a:custGeom>
            <a:avLst/>
            <a:gdLst/>
            <a:ahLst/>
            <a:cxnLst/>
            <a:rect r="r" b="b" t="t" l="l"/>
            <a:pathLst>
              <a:path h="5541687" w="13278256">
                <a:moveTo>
                  <a:pt x="0" y="0"/>
                </a:moveTo>
                <a:lnTo>
                  <a:pt x="13278257" y="0"/>
                </a:lnTo>
                <a:lnTo>
                  <a:pt x="13278257" y="5541687"/>
                </a:lnTo>
                <a:lnTo>
                  <a:pt x="0" y="554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3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Desde 1960 a atualidade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2630" y="8254805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2EC1EA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671578" y="1822028"/>
            <a:ext cx="12944845" cy="7660901"/>
          </a:xfrm>
          <a:custGeom>
            <a:avLst/>
            <a:gdLst/>
            <a:ahLst/>
            <a:cxnLst/>
            <a:rect r="r" b="b" t="t" l="l"/>
            <a:pathLst>
              <a:path h="7660901" w="12944845">
                <a:moveTo>
                  <a:pt x="0" y="0"/>
                </a:moveTo>
                <a:lnTo>
                  <a:pt x="12944844" y="0"/>
                </a:lnTo>
                <a:lnTo>
                  <a:pt x="12944844" y="7660901"/>
                </a:lnTo>
                <a:lnTo>
                  <a:pt x="0" y="7660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4" r="0" b="-48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3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Milagre Economico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2EC1EA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76626" y="2047822"/>
            <a:ext cx="12887002" cy="7513826"/>
          </a:xfrm>
          <a:custGeom>
            <a:avLst/>
            <a:gdLst/>
            <a:ahLst/>
            <a:cxnLst/>
            <a:rect r="r" b="b" t="t" l="l"/>
            <a:pathLst>
              <a:path h="7513826" w="12887002">
                <a:moveTo>
                  <a:pt x="0" y="0"/>
                </a:moveTo>
                <a:lnTo>
                  <a:pt x="12887002" y="0"/>
                </a:lnTo>
                <a:lnTo>
                  <a:pt x="12887002" y="7513826"/>
                </a:lnTo>
                <a:lnTo>
                  <a:pt x="0" y="7513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3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Milagre Economico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29262" y="1955378"/>
            <a:ext cx="12829476" cy="7612628"/>
          </a:xfrm>
          <a:custGeom>
            <a:avLst/>
            <a:gdLst/>
            <a:ahLst/>
            <a:cxnLst/>
            <a:rect r="r" b="b" t="t" l="l"/>
            <a:pathLst>
              <a:path h="7612628" w="12829476">
                <a:moveTo>
                  <a:pt x="0" y="0"/>
                </a:moveTo>
                <a:lnTo>
                  <a:pt x="12829476" y="0"/>
                </a:lnTo>
                <a:lnTo>
                  <a:pt x="12829476" y="7612628"/>
                </a:lnTo>
                <a:lnTo>
                  <a:pt x="0" y="7612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7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Hiperinflação (1983)</a:t>
            </a:r>
          </a:p>
          <a:p>
            <a:pPr>
              <a:lnSpc>
                <a:spcPts val="315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04439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68948" y="1942486"/>
            <a:ext cx="12750104" cy="7581910"/>
          </a:xfrm>
          <a:custGeom>
            <a:avLst/>
            <a:gdLst/>
            <a:ahLst/>
            <a:cxnLst/>
            <a:rect r="r" b="b" t="t" l="l"/>
            <a:pathLst>
              <a:path h="7581910" w="12750104">
                <a:moveTo>
                  <a:pt x="0" y="0"/>
                </a:moveTo>
                <a:lnTo>
                  <a:pt x="12750104" y="0"/>
                </a:lnTo>
                <a:lnTo>
                  <a:pt x="12750104" y="7581910"/>
                </a:lnTo>
                <a:lnTo>
                  <a:pt x="0" y="758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7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Plano Real (1994)</a:t>
            </a:r>
          </a:p>
          <a:p>
            <a:pPr>
              <a:lnSpc>
                <a:spcPts val="315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54750" y="1955378"/>
            <a:ext cx="12778500" cy="7581910"/>
          </a:xfrm>
          <a:custGeom>
            <a:avLst/>
            <a:gdLst/>
            <a:ahLst/>
            <a:cxnLst/>
            <a:rect r="r" b="b" t="t" l="l"/>
            <a:pathLst>
              <a:path h="7581910" w="12778500">
                <a:moveTo>
                  <a:pt x="0" y="0"/>
                </a:moveTo>
                <a:lnTo>
                  <a:pt x="12778500" y="0"/>
                </a:lnTo>
                <a:lnTo>
                  <a:pt x="12778500" y="7581910"/>
                </a:lnTo>
                <a:lnTo>
                  <a:pt x="0" y="758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7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Bolha .com (2000-2002)</a:t>
            </a:r>
          </a:p>
          <a:p>
            <a:pPr>
              <a:lnSpc>
                <a:spcPts val="315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527711" y="1955378"/>
            <a:ext cx="13232579" cy="7581910"/>
          </a:xfrm>
          <a:custGeom>
            <a:avLst/>
            <a:gdLst/>
            <a:ahLst/>
            <a:cxnLst/>
            <a:rect r="r" b="b" t="t" l="l"/>
            <a:pathLst>
              <a:path h="7581910" w="13232579">
                <a:moveTo>
                  <a:pt x="0" y="0"/>
                </a:moveTo>
                <a:lnTo>
                  <a:pt x="13232578" y="0"/>
                </a:lnTo>
                <a:lnTo>
                  <a:pt x="13232578" y="7581910"/>
                </a:lnTo>
                <a:lnTo>
                  <a:pt x="0" y="758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7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Boom das Commodities (2002-2014)</a:t>
            </a:r>
          </a:p>
          <a:p>
            <a:pPr>
              <a:lnSpc>
                <a:spcPts val="315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40533" y="1702451"/>
            <a:ext cx="2606934" cy="1701617"/>
          </a:xfrm>
          <a:custGeom>
            <a:avLst/>
            <a:gdLst/>
            <a:ahLst/>
            <a:cxnLst/>
            <a:rect r="r" b="b" t="t" l="l"/>
            <a:pathLst>
              <a:path h="1701617" w="2606934">
                <a:moveTo>
                  <a:pt x="0" y="0"/>
                </a:moveTo>
                <a:lnTo>
                  <a:pt x="2606934" y="0"/>
                </a:lnTo>
                <a:lnTo>
                  <a:pt x="2606934" y="1701617"/>
                </a:lnTo>
                <a:lnTo>
                  <a:pt x="0" y="17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0634" y="6881812"/>
            <a:ext cx="2026732" cy="1953032"/>
          </a:xfrm>
          <a:custGeom>
            <a:avLst/>
            <a:gdLst/>
            <a:ahLst/>
            <a:cxnLst/>
            <a:rect r="r" b="b" t="t" l="l"/>
            <a:pathLst>
              <a:path h="1953032" w="2026732">
                <a:moveTo>
                  <a:pt x="0" y="0"/>
                </a:moveTo>
                <a:lnTo>
                  <a:pt x="2026732" y="0"/>
                </a:lnTo>
                <a:lnTo>
                  <a:pt x="2026732" y="1953033"/>
                </a:lnTo>
                <a:lnTo>
                  <a:pt x="0" y="195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624387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DEFINIÇÃO DO PIB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55539" y="1850603"/>
            <a:ext cx="12953488" cy="7686685"/>
          </a:xfrm>
          <a:custGeom>
            <a:avLst/>
            <a:gdLst/>
            <a:ahLst/>
            <a:cxnLst/>
            <a:rect r="r" b="b" t="t" l="l"/>
            <a:pathLst>
              <a:path h="7686685" w="12953488">
                <a:moveTo>
                  <a:pt x="0" y="0"/>
                </a:moveTo>
                <a:lnTo>
                  <a:pt x="12953488" y="0"/>
                </a:lnTo>
                <a:lnTo>
                  <a:pt x="12953488" y="7686685"/>
                </a:lnTo>
                <a:lnTo>
                  <a:pt x="0" y="7686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3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Impeachment de Dilma Rousseff (2015-2016)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919768" y="1955378"/>
            <a:ext cx="12899280" cy="7581910"/>
          </a:xfrm>
          <a:custGeom>
            <a:avLst/>
            <a:gdLst/>
            <a:ahLst/>
            <a:cxnLst/>
            <a:rect r="r" b="b" t="t" l="l"/>
            <a:pathLst>
              <a:path h="7581910" w="12899280">
                <a:moveTo>
                  <a:pt x="0" y="0"/>
                </a:moveTo>
                <a:lnTo>
                  <a:pt x="12899280" y="0"/>
                </a:lnTo>
                <a:lnTo>
                  <a:pt x="12899280" y="7581910"/>
                </a:lnTo>
                <a:lnTo>
                  <a:pt x="0" y="758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E  no BRASIL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7131" y="1281673"/>
            <a:ext cx="11238251" cy="7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5"/>
              </a:lnSpc>
            </a:pPr>
            <a:r>
              <a:rPr lang="en-US" sz="2254">
                <a:solidFill>
                  <a:srgbClr val="000000"/>
                </a:solidFill>
                <a:latin typeface="Open Sauce"/>
              </a:rPr>
              <a:t>Pandemia (2020-2023)</a:t>
            </a:r>
          </a:p>
          <a:p>
            <a:pPr>
              <a:lnSpc>
                <a:spcPts val="315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34629" y="9606754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https://www.macrotrends.net/global-metrics/countries/BRA/brazil/gdp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27780">
            <a:off x="15949123" y="8812006"/>
            <a:ext cx="2901127" cy="1450563"/>
          </a:xfrm>
          <a:custGeom>
            <a:avLst/>
            <a:gdLst/>
            <a:ahLst/>
            <a:cxnLst/>
            <a:rect r="r" b="b" t="t" l="l"/>
            <a:pathLst>
              <a:path h="1450563" w="2901127">
                <a:moveTo>
                  <a:pt x="0" y="0"/>
                </a:moveTo>
                <a:lnTo>
                  <a:pt x="2901127" y="0"/>
                </a:lnTo>
                <a:lnTo>
                  <a:pt x="2901127" y="1450564"/>
                </a:lnTo>
                <a:lnTo>
                  <a:pt x="0" y="1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853" y="-332591"/>
            <a:ext cx="1536412" cy="1536412"/>
          </a:xfrm>
          <a:custGeom>
            <a:avLst/>
            <a:gdLst/>
            <a:ahLst/>
            <a:cxnLst/>
            <a:rect r="r" b="b" t="t" l="l"/>
            <a:pathLst>
              <a:path h="1536412" w="1536412">
                <a:moveTo>
                  <a:pt x="0" y="0"/>
                </a:moveTo>
                <a:lnTo>
                  <a:pt x="1536412" y="0"/>
                </a:lnTo>
                <a:lnTo>
                  <a:pt x="1536412" y="1536412"/>
                </a:lnTo>
                <a:lnTo>
                  <a:pt x="0" y="153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63628" y="-434922"/>
            <a:ext cx="3472118" cy="1221283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775897" y="-1352361"/>
            <a:ext cx="2039540" cy="2039540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340041" y="1955378"/>
            <a:ext cx="8734847" cy="7663988"/>
          </a:xfrm>
          <a:custGeom>
            <a:avLst/>
            <a:gdLst/>
            <a:ahLst/>
            <a:cxnLst/>
            <a:rect r="r" b="b" t="t" l="l"/>
            <a:pathLst>
              <a:path h="7663988" w="8734847">
                <a:moveTo>
                  <a:pt x="0" y="0"/>
                </a:moveTo>
                <a:lnTo>
                  <a:pt x="8734847" y="0"/>
                </a:lnTo>
                <a:lnTo>
                  <a:pt x="8734847" y="7663988"/>
                </a:lnTo>
                <a:lnTo>
                  <a:pt x="0" y="7663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18740" y="817518"/>
            <a:ext cx="9947516" cy="10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80"/>
              </a:lnSpc>
            </a:pPr>
            <a:r>
              <a:rPr lang="en-US" sz="6650" spc="-133">
                <a:solidFill>
                  <a:srgbClr val="000000"/>
                </a:solidFill>
                <a:latin typeface="Antonio Bold"/>
              </a:rPr>
              <a:t>COMPARAÇÃO INTERNACIONAL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85824" y="9609841"/>
            <a:ext cx="128563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Disponível em: https://www.poder360.com.br/economia/pib-do-brasil/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824554" y="569053"/>
            <a:ext cx="6813595" cy="8339419"/>
          </a:xfrm>
          <a:custGeom>
            <a:avLst/>
            <a:gdLst/>
            <a:ahLst/>
            <a:cxnLst/>
            <a:rect r="r" b="b" t="t" l="l"/>
            <a:pathLst>
              <a:path h="8339419" w="6813595">
                <a:moveTo>
                  <a:pt x="0" y="0"/>
                </a:moveTo>
                <a:lnTo>
                  <a:pt x="6813595" y="0"/>
                </a:lnTo>
                <a:lnTo>
                  <a:pt x="6813595" y="8339419"/>
                </a:lnTo>
                <a:lnTo>
                  <a:pt x="0" y="833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537367"/>
            <a:ext cx="491132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PROJEÇÕES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79433"/>
            <a:ext cx="4911328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De acordo com o Goldman Sachs, as projeções para o Brasil entre 2030 e 2050 são: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2,8% e</a:t>
            </a:r>
            <a:r>
              <a:rPr lang="en-US" sz="2100">
                <a:solidFill>
                  <a:srgbClr val="000000"/>
                </a:solidFill>
                <a:latin typeface="Open Sauce"/>
              </a:rPr>
              <a:t>ntre 2030 e 2039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2,5% entre 2040 e 2049 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A PwC Brasil prevê que o Brasil será a 5ª maior economia do mundo em 2050, com um PIB per capita de US$ 7.540.</a:t>
            </a:r>
          </a:p>
          <a:p>
            <a:pPr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EC1E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3251334"/>
            <a:ext cx="6103761" cy="3784332"/>
          </a:xfrm>
          <a:custGeom>
            <a:avLst/>
            <a:gdLst/>
            <a:ahLst/>
            <a:cxnLst/>
            <a:rect r="r" b="b" t="t" l="l"/>
            <a:pathLst>
              <a:path h="3784332" w="6103761">
                <a:moveTo>
                  <a:pt x="0" y="0"/>
                </a:moveTo>
                <a:lnTo>
                  <a:pt x="6103761" y="0"/>
                </a:lnTo>
                <a:lnTo>
                  <a:pt x="6103761" y="3784332"/>
                </a:lnTo>
                <a:lnTo>
                  <a:pt x="0" y="378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624" y="1028700"/>
            <a:ext cx="2029371" cy="1963417"/>
          </a:xfrm>
          <a:custGeom>
            <a:avLst/>
            <a:gdLst/>
            <a:ahLst/>
            <a:cxnLst/>
            <a:rect r="r" b="b" t="t" l="l"/>
            <a:pathLst>
              <a:path h="1963417" w="2029371">
                <a:moveTo>
                  <a:pt x="0" y="0"/>
                </a:moveTo>
                <a:lnTo>
                  <a:pt x="2029371" y="0"/>
                </a:lnTo>
                <a:lnTo>
                  <a:pt x="2029371" y="1963417"/>
                </a:lnTo>
                <a:lnTo>
                  <a:pt x="0" y="196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60859"/>
            <a:ext cx="437205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Obrigado pela atençãoo!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67923" y="-25205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6883703" y="2235449"/>
            <a:ext cx="0" cy="58161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07325" y="1028700"/>
            <a:ext cx="1773105" cy="2057400"/>
          </a:xfrm>
          <a:custGeom>
            <a:avLst/>
            <a:gdLst/>
            <a:ahLst/>
            <a:cxnLst/>
            <a:rect r="r" b="b" t="t" l="l"/>
            <a:pathLst>
              <a:path h="2057400" w="1773105">
                <a:moveTo>
                  <a:pt x="0" y="0"/>
                </a:moveTo>
                <a:lnTo>
                  <a:pt x="1773105" y="0"/>
                </a:lnTo>
                <a:lnTo>
                  <a:pt x="177310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88771" y="7594911"/>
            <a:ext cx="2691659" cy="2060342"/>
          </a:xfrm>
          <a:custGeom>
            <a:avLst/>
            <a:gdLst/>
            <a:ahLst/>
            <a:cxnLst/>
            <a:rect r="r" b="b" t="t" l="l"/>
            <a:pathLst>
              <a:path h="2060342" w="2691659">
                <a:moveTo>
                  <a:pt x="0" y="0"/>
                </a:moveTo>
                <a:lnTo>
                  <a:pt x="2691659" y="0"/>
                </a:lnTo>
                <a:lnTo>
                  <a:pt x="2691659" y="2060343"/>
                </a:lnTo>
                <a:lnTo>
                  <a:pt x="0" y="206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15204" y="4665679"/>
            <a:ext cx="6654036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</a:pPr>
            <a:r>
              <a:rPr lang="en-US" sz="6200" spc="-124">
                <a:solidFill>
                  <a:srgbClr val="FFFFFF"/>
                </a:solidFill>
                <a:latin typeface="Antonio Bold"/>
              </a:rPr>
              <a:t>DEFINIÇÃO DO PIB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8677" y="350269"/>
            <a:ext cx="5735158" cy="86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000000"/>
                </a:solidFill>
                <a:latin typeface="Canva Sans Bold"/>
              </a:rPr>
              <a:t>PARA QUE SERVE?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5841" y="2168774"/>
            <a:ext cx="880193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Medir a  atividade econômica.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Analisar o crescimento econômico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Caminhos para melhoria da economia.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identificar as fragilidades econômicas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89370" y="5127609"/>
            <a:ext cx="731377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COMPONENTES DO PIB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95841" y="6371267"/>
            <a:ext cx="7116888" cy="238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Consumos.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Investimentos.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Gastos do Governo.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Expotações Liquidas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40533" y="1702451"/>
            <a:ext cx="2606934" cy="1701617"/>
          </a:xfrm>
          <a:custGeom>
            <a:avLst/>
            <a:gdLst/>
            <a:ahLst/>
            <a:cxnLst/>
            <a:rect r="r" b="b" t="t" l="l"/>
            <a:pathLst>
              <a:path h="1701617" w="2606934">
                <a:moveTo>
                  <a:pt x="0" y="0"/>
                </a:moveTo>
                <a:lnTo>
                  <a:pt x="2606934" y="0"/>
                </a:lnTo>
                <a:lnTo>
                  <a:pt x="2606934" y="1701617"/>
                </a:lnTo>
                <a:lnTo>
                  <a:pt x="0" y="17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0634" y="6881812"/>
            <a:ext cx="2026732" cy="1953032"/>
          </a:xfrm>
          <a:custGeom>
            <a:avLst/>
            <a:gdLst/>
            <a:ahLst/>
            <a:cxnLst/>
            <a:rect r="r" b="b" t="t" l="l"/>
            <a:pathLst>
              <a:path h="1953032" w="2026732">
                <a:moveTo>
                  <a:pt x="0" y="0"/>
                </a:moveTo>
                <a:lnTo>
                  <a:pt x="2026732" y="0"/>
                </a:lnTo>
                <a:lnTo>
                  <a:pt x="2026732" y="1953033"/>
                </a:lnTo>
                <a:lnTo>
                  <a:pt x="0" y="195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624387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CÁLCULO DO PIB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8300" y="-106070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H="true" flipV="true">
            <a:off x="9148763" y="4876800"/>
            <a:ext cx="0" cy="352739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120887" y="2085975"/>
            <a:ext cx="2316822" cy="2057400"/>
          </a:xfrm>
          <a:custGeom>
            <a:avLst/>
            <a:gdLst/>
            <a:ahLst/>
            <a:cxnLst/>
            <a:rect r="r" b="b" t="t" l="l"/>
            <a:pathLst>
              <a:path h="2057400" w="2316822">
                <a:moveTo>
                  <a:pt x="0" y="0"/>
                </a:moveTo>
                <a:lnTo>
                  <a:pt x="2316823" y="0"/>
                </a:lnTo>
                <a:lnTo>
                  <a:pt x="231682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5976" y="1899533"/>
            <a:ext cx="2493447" cy="2243842"/>
          </a:xfrm>
          <a:custGeom>
            <a:avLst/>
            <a:gdLst/>
            <a:ahLst/>
            <a:cxnLst/>
            <a:rect r="r" b="b" t="t" l="l"/>
            <a:pathLst>
              <a:path h="2243842" w="2493447">
                <a:moveTo>
                  <a:pt x="0" y="0"/>
                </a:moveTo>
                <a:lnTo>
                  <a:pt x="2493447" y="0"/>
                </a:lnTo>
                <a:lnTo>
                  <a:pt x="2493447" y="2243842"/>
                </a:lnTo>
                <a:lnTo>
                  <a:pt x="0" y="224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3048" y="1038225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CÁLCULO DO PIB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2699" y="4306788"/>
            <a:ext cx="2990017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OFERTA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1246" y="4306788"/>
            <a:ext cx="398978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DEMANDA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598134"/>
            <a:ext cx="902279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PIB = agropecuária + indústria + serviços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0056" y="5979134"/>
            <a:ext cx="6691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PIB = C + I + G + (X-M)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0056" y="7361529"/>
            <a:ext cx="5812164" cy="249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842" indent="-307421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Canva Sans Bold"/>
              </a:rPr>
              <a:t>Consumos.(C)</a:t>
            </a:r>
          </a:p>
          <a:p>
            <a:pPr marL="614842" indent="-307421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Canva Sans Bold"/>
              </a:rPr>
              <a:t>Investimentos.(I)</a:t>
            </a:r>
          </a:p>
          <a:p>
            <a:pPr marL="614842" indent="-307421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Canva Sans Bold"/>
              </a:rPr>
              <a:t>Gastos do Governo.(G)</a:t>
            </a:r>
          </a:p>
          <a:p>
            <a:pPr marL="614842" indent="-307421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Canva Sans Bold"/>
              </a:rPr>
              <a:t>Expotações Liquidas.(X-M)</a:t>
            </a:r>
          </a:p>
          <a:p>
            <a:pPr>
              <a:lnSpc>
                <a:spcPts val="398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67923" y="-25205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82553" y="1754707"/>
            <a:ext cx="16676747" cy="6777586"/>
          </a:xfrm>
          <a:custGeom>
            <a:avLst/>
            <a:gdLst/>
            <a:ahLst/>
            <a:cxnLst/>
            <a:rect r="r" b="b" t="t" l="l"/>
            <a:pathLst>
              <a:path h="6777586" w="16676747">
                <a:moveTo>
                  <a:pt x="0" y="0"/>
                </a:moveTo>
                <a:lnTo>
                  <a:pt x="16676747" y="0"/>
                </a:lnTo>
                <a:lnTo>
                  <a:pt x="16676747" y="6777586"/>
                </a:lnTo>
                <a:lnTo>
                  <a:pt x="0" y="677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182802" y="550879"/>
            <a:ext cx="6654036" cy="94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1"/>
              </a:lnSpc>
            </a:pPr>
            <a:r>
              <a:rPr lang="en-US" sz="6200" spc="-124">
                <a:solidFill>
                  <a:srgbClr val="FFFFFF"/>
                </a:solidFill>
                <a:latin typeface="Antonio Bold"/>
              </a:rPr>
              <a:t>CÁLCULO DO PIB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94975" y="8687062"/>
            <a:ext cx="12593025" cy="3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3" u="sng">
                <a:solidFill>
                  <a:srgbClr val="000000"/>
                </a:solidFill>
                <a:latin typeface="Canva Sans"/>
                <a:hlinkClick r:id="rId3" tooltip="https://brasilescola.uol.com.br/o-que-e/geografia/o-que-e-pib.htm"/>
              </a:rPr>
              <a:t>Disponível em :</a:t>
            </a:r>
            <a:r>
              <a:rPr lang="en-US" sz="1853">
                <a:solidFill>
                  <a:srgbClr val="000000"/>
                </a:solidFill>
                <a:latin typeface="Canva Sans"/>
              </a:rPr>
              <a:t> https://brasilescola.uol.com.br/o-que-e/geografia/o-que-e-pib.htm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606" y="-2253894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40533" y="1702451"/>
            <a:ext cx="2606934" cy="1701617"/>
          </a:xfrm>
          <a:custGeom>
            <a:avLst/>
            <a:gdLst/>
            <a:ahLst/>
            <a:cxnLst/>
            <a:rect r="r" b="b" t="t" l="l"/>
            <a:pathLst>
              <a:path h="1701617" w="2606934">
                <a:moveTo>
                  <a:pt x="0" y="0"/>
                </a:moveTo>
                <a:lnTo>
                  <a:pt x="2606934" y="0"/>
                </a:lnTo>
                <a:lnTo>
                  <a:pt x="2606934" y="1701617"/>
                </a:lnTo>
                <a:lnTo>
                  <a:pt x="0" y="170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0634" y="6881812"/>
            <a:ext cx="2026732" cy="1953032"/>
          </a:xfrm>
          <a:custGeom>
            <a:avLst/>
            <a:gdLst/>
            <a:ahLst/>
            <a:cxnLst/>
            <a:rect r="r" b="b" t="t" l="l"/>
            <a:pathLst>
              <a:path h="1953032" w="2026732">
                <a:moveTo>
                  <a:pt x="0" y="0"/>
                </a:moveTo>
                <a:lnTo>
                  <a:pt x="2026732" y="0"/>
                </a:lnTo>
                <a:lnTo>
                  <a:pt x="2026732" y="1953033"/>
                </a:lnTo>
                <a:lnTo>
                  <a:pt x="0" y="195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8285" y="4624387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Nominal x PIB Real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8300" y="-10607049"/>
            <a:ext cx="14794787" cy="147947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9EDD"/>
            </a:solidFill>
          </p:spPr>
        </p:sp>
      </p:grpSp>
      <p:sp>
        <p:nvSpPr>
          <p:cNvPr name="AutoShape 4" id="4"/>
          <p:cNvSpPr/>
          <p:nvPr/>
        </p:nvSpPr>
        <p:spPr>
          <a:xfrm flipH="true" flipV="true">
            <a:off x="9148763" y="4876800"/>
            <a:ext cx="0" cy="352739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3415" y="2490212"/>
            <a:ext cx="1753501" cy="1144558"/>
          </a:xfrm>
          <a:custGeom>
            <a:avLst/>
            <a:gdLst/>
            <a:ahLst/>
            <a:cxnLst/>
            <a:rect r="r" b="b" t="t" l="l"/>
            <a:pathLst>
              <a:path h="1144558" w="1753501">
                <a:moveTo>
                  <a:pt x="0" y="0"/>
                </a:moveTo>
                <a:lnTo>
                  <a:pt x="1753501" y="0"/>
                </a:lnTo>
                <a:lnTo>
                  <a:pt x="1753501" y="1144558"/>
                </a:lnTo>
                <a:lnTo>
                  <a:pt x="0" y="114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80609" y="2085975"/>
            <a:ext cx="2026732" cy="1953032"/>
          </a:xfrm>
          <a:custGeom>
            <a:avLst/>
            <a:gdLst/>
            <a:ahLst/>
            <a:cxnLst/>
            <a:rect r="r" b="b" t="t" l="l"/>
            <a:pathLst>
              <a:path h="1953032" w="2026732">
                <a:moveTo>
                  <a:pt x="0" y="0"/>
                </a:moveTo>
                <a:lnTo>
                  <a:pt x="2026732" y="0"/>
                </a:lnTo>
                <a:lnTo>
                  <a:pt x="2026732" y="1953032"/>
                </a:lnTo>
                <a:lnTo>
                  <a:pt x="0" y="195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3048" y="1038225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PIB Nominal x PIB Real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16916" y="5509023"/>
            <a:ext cx="4752265" cy="2895176"/>
            <a:chOff x="0" y="0"/>
            <a:chExt cx="6336353" cy="38602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17857"/>
              <a:ext cx="6336353" cy="2942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</a:rPr>
                <a:t>Calculado a partir dos preços e valores de determinado produto ou serviços no momento de sua produção. Ou seja, baseado nos preços correntes. Considera as variações de inflação e deflação.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633635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NOMINAL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28345" y="5509023"/>
            <a:ext cx="4752265" cy="2895176"/>
            <a:chOff x="0" y="0"/>
            <a:chExt cx="6336353" cy="386023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17857"/>
              <a:ext cx="6336353" cy="2942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</a:rPr>
                <a:t>Calculado a partir do volume físico de um produto ou serviço. Ou seja, baseado em preços constantes de um ano específico. Não considera as variações de inflação e deflação.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633635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REAL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DAF_DvxKPXc</dc:identifier>
  <dcterms:modified xsi:type="dcterms:W3CDTF">2011-08-01T06:04:30Z</dcterms:modified>
  <cp:revision>1</cp:revision>
  <dc:title>PIB - Trabalho de Economia</dc:title>
</cp:coreProperties>
</file>